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60" r:id="rId5"/>
    <p:sldId id="272" r:id="rId6"/>
    <p:sldId id="262" r:id="rId7"/>
    <p:sldId id="277" r:id="rId8"/>
    <p:sldId id="261" r:id="rId9"/>
    <p:sldId id="278" r:id="rId10"/>
    <p:sldId id="270" r:id="rId11"/>
    <p:sldId id="273" r:id="rId12"/>
    <p:sldId id="269" r:id="rId13"/>
    <p:sldId id="263" r:id="rId14"/>
    <p:sldId id="267" r:id="rId15"/>
    <p:sldId id="264" r:id="rId16"/>
    <p:sldId id="265" r:id="rId17"/>
    <p:sldId id="279" r:id="rId18"/>
    <p:sldId id="268" r:id="rId19"/>
    <p:sldId id="274" r:id="rId20"/>
    <p:sldId id="271" r:id="rId21"/>
    <p:sldId id="266" r:id="rId22"/>
    <p:sldId id="282" r:id="rId23"/>
    <p:sldId id="275" r:id="rId24"/>
    <p:sldId id="283" r:id="rId25"/>
    <p:sldId id="284" r:id="rId26"/>
    <p:sldId id="286" r:id="rId27"/>
    <p:sldId id="280" r:id="rId28"/>
    <p:sldId id="281" r:id="rId29"/>
    <p:sldId id="28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4E7D80-A5B2-4BE2-B356-1F4F3C4EF67D}">
          <p14:sldIdLst>
            <p14:sldId id="256"/>
          </p14:sldIdLst>
        </p14:section>
        <p14:section name="Untitled Section" id="{130A3316-06E6-4A85-93EF-EB3E7453BE33}">
          <p14:sldIdLst>
            <p14:sldId id="257"/>
            <p14:sldId id="258"/>
            <p14:sldId id="260"/>
            <p14:sldId id="272"/>
            <p14:sldId id="262"/>
            <p14:sldId id="277"/>
            <p14:sldId id="261"/>
            <p14:sldId id="278"/>
            <p14:sldId id="270"/>
            <p14:sldId id="273"/>
            <p14:sldId id="269"/>
            <p14:sldId id="263"/>
            <p14:sldId id="267"/>
            <p14:sldId id="264"/>
            <p14:sldId id="265"/>
            <p14:sldId id="279"/>
            <p14:sldId id="268"/>
            <p14:sldId id="274"/>
            <p14:sldId id="271"/>
            <p14:sldId id="266"/>
            <p14:sldId id="282"/>
            <p14:sldId id="275"/>
            <p14:sldId id="283"/>
            <p14:sldId id="284"/>
            <p14:sldId id="286"/>
            <p14:sldId id="280"/>
            <p14:sldId id="281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4DFB06-F595-4DBE-BA2F-ACE0C5217A45}" v="3" dt="2026-01-21T22:48:17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831" autoAdjust="0"/>
  </p:normalViewPr>
  <p:slideViewPr>
    <p:cSldViewPr snapToGrid="0">
      <p:cViewPr varScale="1">
        <p:scale>
          <a:sx n="91" d="100"/>
          <a:sy n="91" d="100"/>
        </p:scale>
        <p:origin x="135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928985-996D-4C8C-A893-AC33CC7498A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883A65-942C-4F30-875D-D80ACA0E347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…a cloud service that automates Windows, Microsoft 365 Apps for enterprise, Microsoft Edge, and Microsoft Teams updates to improve security and productivity across your organization.</a:t>
          </a:r>
        </a:p>
      </dgm:t>
    </dgm:pt>
    <dgm:pt modelId="{ED00FB42-7190-4015-AA29-A2A42EF809B8}" type="parTrans" cxnId="{A1006537-39B8-4C1F-9FED-A683937F8774}">
      <dgm:prSet/>
      <dgm:spPr/>
      <dgm:t>
        <a:bodyPr/>
        <a:lstStyle/>
        <a:p>
          <a:endParaRPr lang="en-US"/>
        </a:p>
      </dgm:t>
    </dgm:pt>
    <dgm:pt modelId="{D27ECC9D-0918-4B1F-B0B4-F0CB2689AE82}" type="sibTrans" cxnId="{A1006537-39B8-4C1F-9FED-A683937F877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A233F85-ACF5-4DB3-83DB-92747A4225A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Simplifies update management</a:t>
          </a:r>
        </a:p>
      </dgm:t>
    </dgm:pt>
    <dgm:pt modelId="{3DEFAEF3-7F25-4C85-9467-399EC833982C}" type="parTrans" cxnId="{9CFD6984-43A0-4668-AFBC-AEE1191A5BD1}">
      <dgm:prSet/>
      <dgm:spPr/>
      <dgm:t>
        <a:bodyPr/>
        <a:lstStyle/>
        <a:p>
          <a:endParaRPr lang="en-US"/>
        </a:p>
      </dgm:t>
    </dgm:pt>
    <dgm:pt modelId="{D28F281C-9E72-4737-ADDA-C8E773ADDAAB}" type="sibTrans" cxnId="{9CFD6984-43A0-4668-AFBC-AEE1191A5BD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A749C44-13E3-40D6-AA99-AAAD2CA4B5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Reduce IT workload</a:t>
          </a:r>
        </a:p>
      </dgm:t>
    </dgm:pt>
    <dgm:pt modelId="{1254A382-6563-4737-AECF-971C0C6CED16}" type="parTrans" cxnId="{443F9D63-1F36-464B-AE23-808C67239131}">
      <dgm:prSet/>
      <dgm:spPr/>
      <dgm:t>
        <a:bodyPr/>
        <a:lstStyle/>
        <a:p>
          <a:endParaRPr lang="en-US"/>
        </a:p>
      </dgm:t>
    </dgm:pt>
    <dgm:pt modelId="{37267847-10D1-4800-A887-D85C59C5DA9A}" type="sibTrans" cxnId="{443F9D63-1F36-464B-AE23-808C67239131}">
      <dgm:prSet/>
      <dgm:spPr/>
      <dgm:t>
        <a:bodyPr/>
        <a:lstStyle/>
        <a:p>
          <a:endParaRPr lang="en-US"/>
        </a:p>
      </dgm:t>
    </dgm:pt>
    <dgm:pt modelId="{8854CE0E-F21D-485E-9190-3C8686572B50}" type="pres">
      <dgm:prSet presAssocID="{70928985-996D-4C8C-A893-AC33CC7498A4}" presName="root" presStyleCnt="0">
        <dgm:presLayoutVars>
          <dgm:dir/>
          <dgm:resizeHandles val="exact"/>
        </dgm:presLayoutVars>
      </dgm:prSet>
      <dgm:spPr/>
    </dgm:pt>
    <dgm:pt modelId="{CDDE7B56-AFF5-4E61-826F-D6B97A3E4374}" type="pres">
      <dgm:prSet presAssocID="{CA883A65-942C-4F30-875D-D80ACA0E347B}" presName="compNode" presStyleCnt="0"/>
      <dgm:spPr/>
    </dgm:pt>
    <dgm:pt modelId="{A824184A-ACC8-4407-BED6-827479B0876B}" type="pres">
      <dgm:prSet presAssocID="{CA883A65-942C-4F30-875D-D80ACA0E347B}" presName="bgRect" presStyleLbl="bgShp" presStyleIdx="0" presStyleCnt="3"/>
      <dgm:spPr/>
    </dgm:pt>
    <dgm:pt modelId="{E7ED744D-5CFE-40A9-A8F5-68CBD23D92D5}" type="pres">
      <dgm:prSet presAssocID="{CA883A65-942C-4F30-875D-D80ACA0E347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"/>
        </a:ext>
      </dgm:extLst>
    </dgm:pt>
    <dgm:pt modelId="{F73125E0-8109-4206-8801-6B205B820919}" type="pres">
      <dgm:prSet presAssocID="{CA883A65-942C-4F30-875D-D80ACA0E347B}" presName="spaceRect" presStyleCnt="0"/>
      <dgm:spPr/>
    </dgm:pt>
    <dgm:pt modelId="{B8132256-5229-4D3E-B1B3-E4B3A9CF0581}" type="pres">
      <dgm:prSet presAssocID="{CA883A65-942C-4F30-875D-D80ACA0E347B}" presName="parTx" presStyleLbl="revTx" presStyleIdx="0" presStyleCnt="3">
        <dgm:presLayoutVars>
          <dgm:chMax val="0"/>
          <dgm:chPref val="0"/>
        </dgm:presLayoutVars>
      </dgm:prSet>
      <dgm:spPr/>
    </dgm:pt>
    <dgm:pt modelId="{711C6F9E-BCEF-4AD2-961A-4BF5862F51A9}" type="pres">
      <dgm:prSet presAssocID="{D27ECC9D-0918-4B1F-B0B4-F0CB2689AE82}" presName="sibTrans" presStyleCnt="0"/>
      <dgm:spPr/>
    </dgm:pt>
    <dgm:pt modelId="{18B26BB8-85CC-4FBE-BAE1-FE1F8DDB69B6}" type="pres">
      <dgm:prSet presAssocID="{1A233F85-ACF5-4DB3-83DB-92747A4225AB}" presName="compNode" presStyleCnt="0"/>
      <dgm:spPr/>
    </dgm:pt>
    <dgm:pt modelId="{A39943E4-2390-4764-B995-6DCF58D75750}" type="pres">
      <dgm:prSet presAssocID="{1A233F85-ACF5-4DB3-83DB-92747A4225AB}" presName="bgRect" presStyleLbl="bgShp" presStyleIdx="1" presStyleCnt="3"/>
      <dgm:spPr/>
    </dgm:pt>
    <dgm:pt modelId="{A6BC821F-5BE0-4B0C-9F4E-E6D5417D7DB1}" type="pres">
      <dgm:prSet presAssocID="{1A233F85-ACF5-4DB3-83DB-92747A4225A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DCA7A3BB-180B-42F9-A1DF-F1445592F4AE}" type="pres">
      <dgm:prSet presAssocID="{1A233F85-ACF5-4DB3-83DB-92747A4225AB}" presName="spaceRect" presStyleCnt="0"/>
      <dgm:spPr/>
    </dgm:pt>
    <dgm:pt modelId="{5BC7D87A-5096-4E4E-809C-EE0BBEB5FE54}" type="pres">
      <dgm:prSet presAssocID="{1A233F85-ACF5-4DB3-83DB-92747A4225AB}" presName="parTx" presStyleLbl="revTx" presStyleIdx="1" presStyleCnt="3">
        <dgm:presLayoutVars>
          <dgm:chMax val="0"/>
          <dgm:chPref val="0"/>
        </dgm:presLayoutVars>
      </dgm:prSet>
      <dgm:spPr/>
    </dgm:pt>
    <dgm:pt modelId="{B2B9027A-D08E-40C1-865A-B4BB1F349138}" type="pres">
      <dgm:prSet presAssocID="{D28F281C-9E72-4737-ADDA-C8E773ADDAAB}" presName="sibTrans" presStyleCnt="0"/>
      <dgm:spPr/>
    </dgm:pt>
    <dgm:pt modelId="{8571E88E-3A37-47E1-9AFE-6385F91CDB51}" type="pres">
      <dgm:prSet presAssocID="{0A749C44-13E3-40D6-AA99-AAAD2CA4B527}" presName="compNode" presStyleCnt="0"/>
      <dgm:spPr/>
    </dgm:pt>
    <dgm:pt modelId="{9A92FD03-4ABA-46EE-9F57-EB7F58CD7F20}" type="pres">
      <dgm:prSet presAssocID="{0A749C44-13E3-40D6-AA99-AAAD2CA4B527}" presName="bgRect" presStyleLbl="bgShp" presStyleIdx="2" presStyleCnt="3"/>
      <dgm:spPr/>
    </dgm:pt>
    <dgm:pt modelId="{AA69B845-75A8-4A23-82A6-DC3A756A6A8C}" type="pres">
      <dgm:prSet presAssocID="{0A749C44-13E3-40D6-AA99-AAAD2CA4B52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BC2B42E5-DF45-48A6-9C27-ABD1C68E3DD6}" type="pres">
      <dgm:prSet presAssocID="{0A749C44-13E3-40D6-AA99-AAAD2CA4B527}" presName="spaceRect" presStyleCnt="0"/>
      <dgm:spPr/>
    </dgm:pt>
    <dgm:pt modelId="{99342ED3-58B2-4519-8396-3B6FFFD5305E}" type="pres">
      <dgm:prSet presAssocID="{0A749C44-13E3-40D6-AA99-AAAD2CA4B52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CFCA8A2F-396B-489D-91F5-71770F9ADAE1}" type="presOf" srcId="{CA883A65-942C-4F30-875D-D80ACA0E347B}" destId="{B8132256-5229-4D3E-B1B3-E4B3A9CF0581}" srcOrd="0" destOrd="0" presId="urn:microsoft.com/office/officeart/2018/2/layout/IconVerticalSolidList"/>
    <dgm:cxn modelId="{A1006537-39B8-4C1F-9FED-A683937F8774}" srcId="{70928985-996D-4C8C-A893-AC33CC7498A4}" destId="{CA883A65-942C-4F30-875D-D80ACA0E347B}" srcOrd="0" destOrd="0" parTransId="{ED00FB42-7190-4015-AA29-A2A42EF809B8}" sibTransId="{D27ECC9D-0918-4B1F-B0B4-F0CB2689AE82}"/>
    <dgm:cxn modelId="{443F9D63-1F36-464B-AE23-808C67239131}" srcId="{70928985-996D-4C8C-A893-AC33CC7498A4}" destId="{0A749C44-13E3-40D6-AA99-AAAD2CA4B527}" srcOrd="2" destOrd="0" parTransId="{1254A382-6563-4737-AECF-971C0C6CED16}" sibTransId="{37267847-10D1-4800-A887-D85C59C5DA9A}"/>
    <dgm:cxn modelId="{9CFD6984-43A0-4668-AFBC-AEE1191A5BD1}" srcId="{70928985-996D-4C8C-A893-AC33CC7498A4}" destId="{1A233F85-ACF5-4DB3-83DB-92747A4225AB}" srcOrd="1" destOrd="0" parTransId="{3DEFAEF3-7F25-4C85-9467-399EC833982C}" sibTransId="{D28F281C-9E72-4737-ADDA-C8E773ADDAAB}"/>
    <dgm:cxn modelId="{C9AB12BD-E3EB-4524-A98D-85689601E8AB}" type="presOf" srcId="{70928985-996D-4C8C-A893-AC33CC7498A4}" destId="{8854CE0E-F21D-485E-9190-3C8686572B50}" srcOrd="0" destOrd="0" presId="urn:microsoft.com/office/officeart/2018/2/layout/IconVerticalSolidList"/>
    <dgm:cxn modelId="{E69A89D4-E486-4A46-9E61-E13862B7A90B}" type="presOf" srcId="{1A233F85-ACF5-4DB3-83DB-92747A4225AB}" destId="{5BC7D87A-5096-4E4E-809C-EE0BBEB5FE54}" srcOrd="0" destOrd="0" presId="urn:microsoft.com/office/officeart/2018/2/layout/IconVerticalSolidList"/>
    <dgm:cxn modelId="{484562EC-2E97-40C7-97D6-76F85E3860F7}" type="presOf" srcId="{0A749C44-13E3-40D6-AA99-AAAD2CA4B527}" destId="{99342ED3-58B2-4519-8396-3B6FFFD5305E}" srcOrd="0" destOrd="0" presId="urn:microsoft.com/office/officeart/2018/2/layout/IconVerticalSolidList"/>
    <dgm:cxn modelId="{4730BFEA-C5A6-4A97-83BE-50FEDBC40D91}" type="presParOf" srcId="{8854CE0E-F21D-485E-9190-3C8686572B50}" destId="{CDDE7B56-AFF5-4E61-826F-D6B97A3E4374}" srcOrd="0" destOrd="0" presId="urn:microsoft.com/office/officeart/2018/2/layout/IconVerticalSolidList"/>
    <dgm:cxn modelId="{68DD4586-CA21-4301-ACCD-E6C097271544}" type="presParOf" srcId="{CDDE7B56-AFF5-4E61-826F-D6B97A3E4374}" destId="{A824184A-ACC8-4407-BED6-827479B0876B}" srcOrd="0" destOrd="0" presId="urn:microsoft.com/office/officeart/2018/2/layout/IconVerticalSolidList"/>
    <dgm:cxn modelId="{7C9ACBAF-9645-490E-AF8A-55FF78AA3CFE}" type="presParOf" srcId="{CDDE7B56-AFF5-4E61-826F-D6B97A3E4374}" destId="{E7ED744D-5CFE-40A9-A8F5-68CBD23D92D5}" srcOrd="1" destOrd="0" presId="urn:microsoft.com/office/officeart/2018/2/layout/IconVerticalSolidList"/>
    <dgm:cxn modelId="{AAD32029-1BD6-46C3-94B5-21C1A35EE6F2}" type="presParOf" srcId="{CDDE7B56-AFF5-4E61-826F-D6B97A3E4374}" destId="{F73125E0-8109-4206-8801-6B205B820919}" srcOrd="2" destOrd="0" presId="urn:microsoft.com/office/officeart/2018/2/layout/IconVerticalSolidList"/>
    <dgm:cxn modelId="{47A55149-6C89-4BA9-8F97-65FDE73CA26D}" type="presParOf" srcId="{CDDE7B56-AFF5-4E61-826F-D6B97A3E4374}" destId="{B8132256-5229-4D3E-B1B3-E4B3A9CF0581}" srcOrd="3" destOrd="0" presId="urn:microsoft.com/office/officeart/2018/2/layout/IconVerticalSolidList"/>
    <dgm:cxn modelId="{31A364E6-30BB-49C4-B79D-C30F08851EF7}" type="presParOf" srcId="{8854CE0E-F21D-485E-9190-3C8686572B50}" destId="{711C6F9E-BCEF-4AD2-961A-4BF5862F51A9}" srcOrd="1" destOrd="0" presId="urn:microsoft.com/office/officeart/2018/2/layout/IconVerticalSolidList"/>
    <dgm:cxn modelId="{1A976129-14CC-424D-B130-900198119B3C}" type="presParOf" srcId="{8854CE0E-F21D-485E-9190-3C8686572B50}" destId="{18B26BB8-85CC-4FBE-BAE1-FE1F8DDB69B6}" srcOrd="2" destOrd="0" presId="urn:microsoft.com/office/officeart/2018/2/layout/IconVerticalSolidList"/>
    <dgm:cxn modelId="{163E0245-676E-41C5-9EA3-8BC5B7E65C09}" type="presParOf" srcId="{18B26BB8-85CC-4FBE-BAE1-FE1F8DDB69B6}" destId="{A39943E4-2390-4764-B995-6DCF58D75750}" srcOrd="0" destOrd="0" presId="urn:microsoft.com/office/officeart/2018/2/layout/IconVerticalSolidList"/>
    <dgm:cxn modelId="{67663E5E-4458-405A-A0ED-BD9A4E664D6B}" type="presParOf" srcId="{18B26BB8-85CC-4FBE-BAE1-FE1F8DDB69B6}" destId="{A6BC821F-5BE0-4B0C-9F4E-E6D5417D7DB1}" srcOrd="1" destOrd="0" presId="urn:microsoft.com/office/officeart/2018/2/layout/IconVerticalSolidList"/>
    <dgm:cxn modelId="{8FC3BAA6-B992-4ABE-93A0-4804184A881D}" type="presParOf" srcId="{18B26BB8-85CC-4FBE-BAE1-FE1F8DDB69B6}" destId="{DCA7A3BB-180B-42F9-A1DF-F1445592F4AE}" srcOrd="2" destOrd="0" presId="urn:microsoft.com/office/officeart/2018/2/layout/IconVerticalSolidList"/>
    <dgm:cxn modelId="{8A2B1AEF-24BF-40F1-A817-6072868F80B1}" type="presParOf" srcId="{18B26BB8-85CC-4FBE-BAE1-FE1F8DDB69B6}" destId="{5BC7D87A-5096-4E4E-809C-EE0BBEB5FE54}" srcOrd="3" destOrd="0" presId="urn:microsoft.com/office/officeart/2018/2/layout/IconVerticalSolidList"/>
    <dgm:cxn modelId="{F47B4D7B-2FE6-4799-B068-C5EEAB586A34}" type="presParOf" srcId="{8854CE0E-F21D-485E-9190-3C8686572B50}" destId="{B2B9027A-D08E-40C1-865A-B4BB1F349138}" srcOrd="3" destOrd="0" presId="urn:microsoft.com/office/officeart/2018/2/layout/IconVerticalSolidList"/>
    <dgm:cxn modelId="{5D0EAE76-D415-46BA-8A15-177E9A5ADFC6}" type="presParOf" srcId="{8854CE0E-F21D-485E-9190-3C8686572B50}" destId="{8571E88E-3A37-47E1-9AFE-6385F91CDB51}" srcOrd="4" destOrd="0" presId="urn:microsoft.com/office/officeart/2018/2/layout/IconVerticalSolidList"/>
    <dgm:cxn modelId="{857CF817-635F-4A30-A347-F150AC7B8AB8}" type="presParOf" srcId="{8571E88E-3A37-47E1-9AFE-6385F91CDB51}" destId="{9A92FD03-4ABA-46EE-9F57-EB7F58CD7F20}" srcOrd="0" destOrd="0" presId="urn:microsoft.com/office/officeart/2018/2/layout/IconVerticalSolidList"/>
    <dgm:cxn modelId="{C4E595C6-83A1-4256-BF2F-17C6C8EBF0BB}" type="presParOf" srcId="{8571E88E-3A37-47E1-9AFE-6385F91CDB51}" destId="{AA69B845-75A8-4A23-82A6-DC3A756A6A8C}" srcOrd="1" destOrd="0" presId="urn:microsoft.com/office/officeart/2018/2/layout/IconVerticalSolidList"/>
    <dgm:cxn modelId="{859C9192-0FEE-4F73-9EB6-2577D8AE5AA2}" type="presParOf" srcId="{8571E88E-3A37-47E1-9AFE-6385F91CDB51}" destId="{BC2B42E5-DF45-48A6-9C27-ABD1C68E3DD6}" srcOrd="2" destOrd="0" presId="urn:microsoft.com/office/officeart/2018/2/layout/IconVerticalSolidList"/>
    <dgm:cxn modelId="{08838F9A-CE91-4618-AE09-2BDD2A5E6014}" type="presParOf" srcId="{8571E88E-3A37-47E1-9AFE-6385F91CDB51}" destId="{99342ED3-58B2-4519-8396-3B6FFFD5305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4184A-ACC8-4407-BED6-827479B0876B}">
      <dsp:nvSpPr>
        <dsp:cNvPr id="0" name=""/>
        <dsp:cNvSpPr/>
      </dsp:nvSpPr>
      <dsp:spPr>
        <a:xfrm>
          <a:off x="0" y="2521"/>
          <a:ext cx="10515600" cy="1148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ED744D-5CFE-40A9-A8F5-68CBD23D92D5}">
      <dsp:nvSpPr>
        <dsp:cNvPr id="0" name=""/>
        <dsp:cNvSpPr/>
      </dsp:nvSpPr>
      <dsp:spPr>
        <a:xfrm>
          <a:off x="347482" y="260979"/>
          <a:ext cx="632404" cy="63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32256-5229-4D3E-B1B3-E4B3A9CF0581}">
      <dsp:nvSpPr>
        <dsp:cNvPr id="0" name=""/>
        <dsp:cNvSpPr/>
      </dsp:nvSpPr>
      <dsp:spPr>
        <a:xfrm>
          <a:off x="1327370" y="2521"/>
          <a:ext cx="9029731" cy="114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90" tIns="121690" rIns="121690" bIns="12169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…a cloud service that automates Windows, Microsoft 365 Apps for enterprise, Microsoft Edge, and Microsoft Teams updates to improve security and productivity across your organization.</a:t>
          </a:r>
        </a:p>
      </dsp:txBody>
      <dsp:txXfrm>
        <a:off x="1327370" y="2521"/>
        <a:ext cx="9029731" cy="1149826"/>
      </dsp:txXfrm>
    </dsp:sp>
    <dsp:sp modelId="{A39943E4-2390-4764-B995-6DCF58D75750}">
      <dsp:nvSpPr>
        <dsp:cNvPr id="0" name=""/>
        <dsp:cNvSpPr/>
      </dsp:nvSpPr>
      <dsp:spPr>
        <a:xfrm>
          <a:off x="0" y="1388209"/>
          <a:ext cx="10515600" cy="1148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BC821F-5BE0-4B0C-9F4E-E6D5417D7DB1}">
      <dsp:nvSpPr>
        <dsp:cNvPr id="0" name=""/>
        <dsp:cNvSpPr/>
      </dsp:nvSpPr>
      <dsp:spPr>
        <a:xfrm>
          <a:off x="347482" y="1646668"/>
          <a:ext cx="632404" cy="63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C7D87A-5096-4E4E-809C-EE0BBEB5FE54}">
      <dsp:nvSpPr>
        <dsp:cNvPr id="0" name=""/>
        <dsp:cNvSpPr/>
      </dsp:nvSpPr>
      <dsp:spPr>
        <a:xfrm>
          <a:off x="1327370" y="1388209"/>
          <a:ext cx="9029731" cy="114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90" tIns="121690" rIns="121690" bIns="12169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Simplifies update management</a:t>
          </a:r>
        </a:p>
      </dsp:txBody>
      <dsp:txXfrm>
        <a:off x="1327370" y="1388209"/>
        <a:ext cx="9029731" cy="1149826"/>
      </dsp:txXfrm>
    </dsp:sp>
    <dsp:sp modelId="{9A92FD03-4ABA-46EE-9F57-EB7F58CD7F20}">
      <dsp:nvSpPr>
        <dsp:cNvPr id="0" name=""/>
        <dsp:cNvSpPr/>
      </dsp:nvSpPr>
      <dsp:spPr>
        <a:xfrm>
          <a:off x="0" y="2773898"/>
          <a:ext cx="10515600" cy="1148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9B845-75A8-4A23-82A6-DC3A756A6A8C}">
      <dsp:nvSpPr>
        <dsp:cNvPr id="0" name=""/>
        <dsp:cNvSpPr/>
      </dsp:nvSpPr>
      <dsp:spPr>
        <a:xfrm>
          <a:off x="347482" y="3032356"/>
          <a:ext cx="632404" cy="63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42ED3-58B2-4519-8396-3B6FFFD5305E}">
      <dsp:nvSpPr>
        <dsp:cNvPr id="0" name=""/>
        <dsp:cNvSpPr/>
      </dsp:nvSpPr>
      <dsp:spPr>
        <a:xfrm>
          <a:off x="1327370" y="2773898"/>
          <a:ext cx="9029731" cy="114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90" tIns="121690" rIns="121690" bIns="12169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Reduce IT workload</a:t>
          </a:r>
        </a:p>
      </dsp:txBody>
      <dsp:txXfrm>
        <a:off x="1327370" y="2773898"/>
        <a:ext cx="9029731" cy="1149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10E3D-DFDB-4A61-962E-5F6F9E085C64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28BA8-8DE3-4CAE-A002-B4EC69CA9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8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windows/deployment/windows-autopatch/deploy/windows-autopatch-register-devices#detailed-device-registration-workflow-diagra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windows/deployment/windows-autopatch/monitor/windows-autopatch-device-alerts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73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82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Autopatch enables role-based access control to use the least privileged access to distribute and delegate Windows Update management in Microsoft Intune.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75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ahead of application rollback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92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4CB2E-0034-F8D4-6F6E-6A759741E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39EF35-7FCC-FC42-BA24-3651681E69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3F89DE-EF42-C9F0-99B2-962C482B0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ahead of application rollback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67E43-9C5E-CA86-5F66-AC1B5B1FB0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30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Autopatch group is a group Entra ID Groups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Default: Autopatch groups automatically have a First and Last deployment ring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Automatically have Windows Update policy deployed to them based on the settings configured.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Setup groups for each type of update (what)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Autopatch supports up to 300 Autopatch groups in your tenant, each Autopatch group supports up to 15 deployment rings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80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Is the device managed by Intune?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Has it been active within the past 28 days?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Is the device running Windows and Corporate owned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Windows SKU (Enterprise, Pro, pro workstation, education, or pro education)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Is device comanaged? These must be switched to </a:t>
            </a:r>
            <a:r>
              <a:rPr lang="en-US" dirty="0" err="1"/>
              <a:t>intune</a:t>
            </a:r>
            <a:r>
              <a:rPr lang="en-US" dirty="0"/>
              <a:t>: windows update policies, device configuration, office click to run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https://learn.microsoft.com/en-us/windows/deployment/windows-autopatch/media/windows-autopatch-device-registration-workflow-diagram.png#lightbox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>
                <a:hlinkClick r:id="rId3"/>
              </a:rPr>
              <a:t>Register devices with Autopatch groups | Microsoft Learn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75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hlinkClick r:id="rId3"/>
              </a:rPr>
              <a:t>Device alerts | Microsoft Learn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91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28BA8-8DE3-4CAE-A002-B4EC69CA90C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4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722D3-5B8D-337C-7A6A-04FF9F53B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69D17C-F187-561C-457E-ABAE00504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ED382-9D37-FF0A-AA4B-AE9D5203C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083D6-C279-F1C9-00CD-6B02CDA4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0DD82-75F4-B64B-BA17-D554A6D8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4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B88CB-A062-FB15-0AF7-4375A4C5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584BD5-4EF6-7E71-FD22-6E2DA1AB1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28C46-CEB4-C71D-5590-34764EC0D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62734-6875-7026-35A1-6702EB020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3CD0-FD93-E33D-C68F-3D195374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6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63FAFC-3863-6257-9FC1-05053E0C94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963E3A-A416-F2B3-2E45-57139C1CA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623C6-58CF-2104-5F38-8D10A7B02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E4A19-E245-016C-D51F-13538BAE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17CC9-4FB1-E0B4-28D3-5BE1E82EF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5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C26E-49A9-C7A4-66FA-52BF31C4F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DE0BF-92D5-E485-4FFC-0B89ACDFE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EB396-844B-9D31-60F7-C32761121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D2344-01A7-5D29-CC72-F5068CA12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A9043-468B-935D-B5A1-C84E749EB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1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BF3BB-9DE4-6B84-FDE4-6EA11066D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9DF9B6-F609-4B07-77E7-C306F8B02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051E9-870F-DB85-8EAE-AFC5C49F9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AB5C4-FAE8-453E-AB87-97B8877F4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CCAC3-8017-9A60-8B9F-BDC2A07FB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5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92157-35BA-E1AE-A8CF-1144B0D8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AE131-193A-853E-73AC-B675B02838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73B783-C65D-4DEB-D463-D7DBFB5C0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438F2-5196-B82E-D347-3634C4EA3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6EF94-0DC3-81AA-450B-D42593681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AFCDD-766D-F690-E6A4-F82114F6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18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CDB2-666E-30FA-EA5A-8E2191D6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FF50D-DC44-CF6B-E39F-8A1DB3C8E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12DCBD-EE6F-D390-7D8F-21307AAD3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8060D1-29E3-F052-0153-2C87CB487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E819C1-6371-3704-B903-FF546BA30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9EFF9C-2A36-B8DE-19DA-4006B8DA5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9FEC8C-2ABB-CC67-ABA0-A5C7EC00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255882-8637-916C-54FD-F81C5A2AD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AF16-27EF-EEA5-538D-DAB56A436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228098-443F-B126-7DF4-B254F0AC1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B090A4-E4E8-0CC0-E61F-46867017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DB9202-A765-E4FB-4E09-AFBDB79D3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1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E469B0-1EC7-9196-AE15-DC2C23910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0E212-11E9-89D9-1C87-3F87B8C98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EF7EE-7742-513B-D69C-1C56B5E4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715C3-6E20-7CC3-E288-D30EF315A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F4ED2-A3F6-6485-BA00-5189CA8BF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45602-45E6-5411-5DEB-A12A27A4A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0C444-B237-E40D-2DAF-7501C0F3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444F6-54E3-414E-C26D-58FEF16E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954C3-368A-0058-8972-5DE2314E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8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6CDCF-7AC5-7487-1E70-BA99C7ABD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744323-C78D-6567-C4A0-B55A20343F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7B6097-056D-73EC-6FEF-CCF130BD75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0B7591-3EA4-3A17-F134-AEA32E36C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DA1B48-1778-07BE-8B5A-568440AF6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1F790D-1692-B445-3A3A-A5353490A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3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9CE914-DDCC-FFE6-EFD1-8F573096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9EBCEB-21E4-F862-AF72-F784285A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D08BF-4DB7-9F6B-CF3C-415367D26B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EC7230-BA23-48A4-9F03-4593DEB4815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669EE-0E1E-C402-0649-3BD89777A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9FACB-D82B-5443-9706-E1A6B82CD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501CB1-3378-4CF2-A2CD-E56B81D8A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8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microsoft-365-apps/admin-center/cloud-update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lpx.adobe.com/enterprise/using/update-server-setup-tool.html" TargetMode="External"/><Relationship Id="rId5" Type="http://schemas.openxmlformats.org/officeDocument/2006/relationships/hyperlink" Target="https://learn.microsoft.com/en-us/visualstudio/install/configure-policies-for-enterprise-deployments" TargetMode="External"/><Relationship Id="rId4" Type="http://schemas.openxmlformats.org/officeDocument/2006/relationships/hyperlink" Target="https://learn.microsoft.com/en-us/deployedge/microsoft-edge-channels#channel-overvie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ka.ms/wufbreport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windows/deployment/windows-autopatch/deploy/windows-autopatch-register-devices#detailed-device-registration-workflow-diagram" TargetMode="External"/><Relationship Id="rId2" Type="http://schemas.openxmlformats.org/officeDocument/2006/relationships/hyperlink" Target="https://support.microsoft.com/en-us/topic/kb4023057-update-health-tools-windows-update-service-components-fccad0ca-dc10-2e46-9ed1-7e392450fb3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msendpointmgr.com/2026/01/12/troubleshooting-windows-update-scan-source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effgilb/Scripts-n-Suc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github.com/jeffgilb/IntuneAdmin/tree/main/Remediations/AutopatchReadiness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atchmypc.com/blog/sccm-co-management-dual-scan/#h-disabledualsca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03C6F4E6-30A1-4F63-C8CC-028750B5A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6668" cy="4570886"/>
            <a:chOff x="0" y="0"/>
            <a:chExt cx="12196668" cy="4570886"/>
          </a:xfrm>
        </p:grpSpPr>
        <p:sp>
          <p:nvSpPr>
            <p:cNvPr id="1041" name="Rectangle 1040">
              <a:extLst>
                <a:ext uri="{FF2B5EF4-FFF2-40B4-BE49-F238E27FC236}">
                  <a16:creationId xmlns:a16="http://schemas.microsoft.com/office/drawing/2014/main" id="{49EA7CA8-3AE6-4F5F-9932-63303CF2D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12196668" cy="4570632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Rectangle 1041">
              <a:extLst>
                <a:ext uri="{FF2B5EF4-FFF2-40B4-BE49-F238E27FC236}">
                  <a16:creationId xmlns:a16="http://schemas.microsoft.com/office/drawing/2014/main" id="{26E3E019-A259-1130-CC5C-3165020B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791"/>
              <a:ext cx="10565988" cy="4568095"/>
            </a:xfrm>
            <a:prstGeom prst="rect">
              <a:avLst/>
            </a:prstGeom>
            <a:gradFill flip="none" rotWithShape="1">
              <a:gsLst>
                <a:gs pos="3000">
                  <a:schemeClr val="accent2"/>
                </a:gs>
                <a:gs pos="40000">
                  <a:schemeClr val="accent2">
                    <a:alpha val="0"/>
                  </a:schemeClr>
                </a:gs>
              </a:gsLst>
              <a:lin ang="17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Rectangle 1042">
              <a:extLst>
                <a:ext uri="{FF2B5EF4-FFF2-40B4-BE49-F238E27FC236}">
                  <a16:creationId xmlns:a16="http://schemas.microsoft.com/office/drawing/2014/main" id="{C0769F99-CCA6-5CDC-D1E1-C59A4762F1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"/>
              <a:ext cx="12192000" cy="4549891"/>
            </a:xfrm>
            <a:prstGeom prst="rect">
              <a:avLst/>
            </a:prstGeom>
            <a:gradFill>
              <a:gsLst>
                <a:gs pos="0">
                  <a:schemeClr val="accent5">
                    <a:alpha val="76000"/>
                  </a:schemeClr>
                </a:gs>
                <a:gs pos="67000">
                  <a:schemeClr val="accent2">
                    <a:alpha val="0"/>
                  </a:schemeClr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Rectangle 1043">
              <a:extLst>
                <a:ext uri="{FF2B5EF4-FFF2-40B4-BE49-F238E27FC236}">
                  <a16:creationId xmlns:a16="http://schemas.microsoft.com/office/drawing/2014/main" id="{C13E73D3-029B-3D4E-1956-8EE7068A6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4110544" y="18215"/>
              <a:ext cx="8086124" cy="454988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36000"/>
                  </a:schemeClr>
                </a:gs>
                <a:gs pos="45000">
                  <a:schemeClr val="accent5">
                    <a:alpha val="0"/>
                  </a:schemeClr>
                </a:gs>
              </a:gsLst>
              <a:lin ang="4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EA4985-9C7C-75D2-9957-AAEBE0637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348" y="1124262"/>
            <a:ext cx="8017652" cy="2690413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FFFFFF"/>
                </a:solidFill>
              </a:rPr>
              <a:t>Transitioning to Windows Autopatch</a:t>
            </a:r>
          </a:p>
        </p:txBody>
      </p:sp>
      <p:pic>
        <p:nvPicPr>
          <p:cNvPr id="1028" name="Picture 4" descr="Twin Cities Systems Management User Group">
            <a:extLst>
              <a:ext uri="{FF2B5EF4-FFF2-40B4-BE49-F238E27FC236}">
                <a16:creationId xmlns:a16="http://schemas.microsoft.com/office/drawing/2014/main" id="{558BEA4B-474F-F737-CE76-53B07EF42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15325" y="5259088"/>
            <a:ext cx="3000375" cy="80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873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14F0E-09C9-B70A-163F-93B9CEAA4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39672-76A5-FC6C-DE15-A9B77ED5157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Native Cloud Update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2B5D4-B5D5-44C0-17D8-59E611D11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 moving apps to their native update processes.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M365: Use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cloud updates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(Only supports Monthly Ent and Current)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Edge: Use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update channels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(Extended Stable)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Chrome: Use update channels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Visual Studio: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Admin Update Policies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Adobe: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Adobe Update Server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/Cloud updates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MS Store Apps: When possible, can have management challenges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6020B8E3-0D8A-951C-7480-B1A1E0CF2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320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D47CD-7FCE-4724-5A8D-3E3E60701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D39F2-52B4-D478-0EB3-77B7F97CBCD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Network Considerations and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DAE39-FE16-1289-C123-25F195121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22076" cy="4351338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the required endpoints are available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Update payloads use Bits and Delivery Optimization.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Connected Cache , and 3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party products if needed.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AC9F5767-CEBB-B541-4265-588CC29D5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7BFDC71C-7107-0F88-D100-705D83CE6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770" y="1825624"/>
            <a:ext cx="5783651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483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14C09-2CA4-87A2-B246-785E5D35B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1EDE-7920-7696-1E51-29C422292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Autopatch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9AB4205E-07B8-8D20-78C2-4F55E977C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5748AB-D780-BD0F-7200-C34CD42D5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961" y="0"/>
            <a:ext cx="8058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2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77EF1-B366-1F5C-221E-3225A3E79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98DD6-FCD1-D1B0-6FD8-6DEAFEE0DF5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Autopatch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71D3B-11EC-BA90-C140-D02AFF1B8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Autopatch group is a group Entra ID Groups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Default: Autopatch groups automatically have a First and Last deployment ring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Automatically have Windows Update policy deployed to them based on the settings configured.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Setup groups for each type of update (what)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Autopatch supports up to 300 Autopatch groups in your tenant, each Autopatch group supports up to 15 deployment rings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Consideration: Policies do not merge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1EBD6DD9-E330-00DA-0936-26B5C5556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90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223F0-9719-C1D8-3C8F-E4C674CE8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69F4A-74B7-1150-F335-DE954E5FAD5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Device Group Registration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381E7-7FEC-4F9A-C426-DA481C516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2390" y="4222724"/>
            <a:ext cx="7055629" cy="1793439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After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prereqs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8A079EFB-306A-0DB4-3A1E-59EF65AF8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Screenshot showing an overview of the device registration process.">
            <a:extLst>
              <a:ext uri="{FF2B5EF4-FFF2-40B4-BE49-F238E27FC236}">
                <a16:creationId xmlns:a16="http://schemas.microsoft.com/office/drawing/2014/main" id="{1E470832-D179-9405-0AED-538E449FE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159" y="1820093"/>
            <a:ext cx="9490840" cy="420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743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F1D0C-41CB-C346-8DC9-7BF9F9501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08444-5D0C-54E8-415E-6C343098A93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Autopatch Policy Settings: What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EE741-B4DB-AD17-6223-9F4DDA613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updates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Required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updates (Autopatch multi-phased releases)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soon as possible or on a specific date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Driver updates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Manually or automatically approved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Microsoft 365 apps updates*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Monthly Enterprise Channel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Microsoft Edge updates*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Stable channel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2278CE91-77D1-498B-5F06-FEA703F8C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52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5E6A9-92A7-6E2F-B48C-4B95C03AC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FB62-219F-85BE-829C-F5DBF0F908E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Autopatch Policy Settings: 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4B77-A9A6-AE11-EB43-B137A239D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update installation, reboot, and notification behavior (all update types):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Automatically install and restart, active hours, or scheduled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Default windows notifications, no notifications, or only notified to restart</a:t>
            </a: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and driver updates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Update deferrals, Driver deferrals, Deadline, and Grace period</a:t>
            </a: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updates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Deferrals and Deadlines</a:t>
            </a: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Microsoft 365 apps updates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Deferrals, Deadlines and Notifications (show or hide)</a:t>
            </a: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Autopatch can't pause or resume M365 apps, Teams, or Edge updates.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33E2F03E-CD56-0442-EBA9-7C8D0EF13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399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4594B-B8D4-B48F-F3EE-E4EB1D316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61AF1-BE96-C875-364C-A1F9F8A95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47FCF-4292-13DB-AA21-EA2DF1C18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0" name="Picture 2" descr="Minneapolis⁠—St. Paul: Top Things to Do and Where to Stay with Click&amp;Go">
            <a:extLst>
              <a:ext uri="{FF2B5EF4-FFF2-40B4-BE49-F238E27FC236}">
                <a16:creationId xmlns:a16="http://schemas.microsoft.com/office/drawing/2014/main" id="{670778DD-5D68-D76A-DA21-EE88BCBA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295C294B-9939-08C9-D498-B3DC7E88F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DDF2DB-5F11-9C63-3E40-4B7E3EB1FB2B}"/>
              </a:ext>
            </a:extLst>
          </p:cNvPr>
          <p:cNvSpPr txBox="1"/>
          <p:nvPr/>
        </p:nvSpPr>
        <p:spPr>
          <a:xfrm rot="16200000">
            <a:off x="704388" y="2579795"/>
            <a:ext cx="403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7D6076-F0D2-A166-A118-335A0881815E}"/>
              </a:ext>
            </a:extLst>
          </p:cNvPr>
          <p:cNvSpPr txBox="1"/>
          <p:nvPr/>
        </p:nvSpPr>
        <p:spPr>
          <a:xfrm>
            <a:off x="3615557" y="4366260"/>
            <a:ext cx="663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Autopatch Groups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249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A6946-168C-FCC1-D4E0-BB2CE465C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6AB6A-5095-FDD6-B910-CB497912842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Your Device on WSUS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08C8A48C-DCD7-74AC-6CB1-BC7A8E87D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19" y="6149514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DAD4C51-84DC-FFAE-C574-276ADFFD5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90688"/>
            <a:ext cx="5798634" cy="46691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WSUS Registry Locations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HKEY_LOCAL_MACHINE\SOFTWARE\Policies\Microsoft\Windows\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UseUpdateClassPolicySource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SetProxyBehaviorForUpdateDetection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DoNotEnforceEnterpriseTLSCertPinningForUpdateDetection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WUServer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=https://&lt;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yourSUP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&gt;/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CCM_Proxy_ServerAuth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/14411518...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WUStatusServer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=https://&lt;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yourSUP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&gt;/CCM_Proxy_ServerAuth/144115…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UpdateServiceUrlAlternate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=http://localhost:8005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FillEmptyContentUrls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=dword:00000001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AcceptTrustedPublisherCerts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=dword:00000001</a:t>
            </a:r>
          </a:p>
          <a:p>
            <a:pPr marL="0" indent="0">
              <a:buNone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[HKEY_LOCAL_MACHINE\SOFTWARE\Policies\Microsoft\Windows\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\AU]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UseUpdateClassPolicySource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=dword:00000001 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UseWUServer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=dword:00000001</a:t>
            </a:r>
          </a:p>
          <a:p>
            <a:pPr marL="0" indent="0">
              <a:buNone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30C98C-A049-B294-120C-2ED051BF25A4}"/>
              </a:ext>
            </a:extLst>
          </p:cNvPr>
          <p:cNvSpPr txBox="1"/>
          <p:nvPr/>
        </p:nvSpPr>
        <p:spPr>
          <a:xfrm>
            <a:off x="5951740" y="1690687"/>
            <a:ext cx="6099716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Update registry location: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HKEY_LOCAL_MACHINE\SOFTWARE\Microsoft\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UpdatePolicy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PolicyState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DeferQualityUpdates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DeferFeatureUpdates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BranchReadinessLevel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IsDeferralIsActive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IsWUfBConfigured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IsWUfBDualScanActive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UseUpdateClassPolicySource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SetPolicyDrivenUpdateSourceForFeatureUpdates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SetPolicyDrivenUpdateSourceForQualityUpdates=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SetPolicyDrivenUpdateSourceForDriverUpdates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SetPolicyDrivenUpdateSourceForOtherUpdates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TemporaryEnterpriseFeatureControlState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</p:txBody>
      </p:sp>
    </p:spTree>
    <p:extLst>
      <p:ext uri="{BB962C8B-B14F-4D97-AF65-F5344CB8AC3E}">
        <p14:creationId xmlns:p14="http://schemas.microsoft.com/office/powerpoint/2010/main" val="2570012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B9D4E-0831-F3C3-546B-6639AD668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7865A-6955-4BCD-A6E0-DCA4C42C747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Your Device on Autopatch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F8AA2A9C-E969-CBE1-14B5-6F4E7065D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19" y="6149514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88ADAB-298D-EB2B-66F1-1D9B61EB7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90688"/>
            <a:ext cx="5798634" cy="46691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WSUS Registry Locations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HKEY_LOCAL_MACHINE\SOFTWARE\Policies\Microsoft\Windows\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400" dirty="0" err="1">
                <a:solidFill>
                  <a:srgbClr val="FF0000"/>
                </a:solidFill>
              </a:rPr>
              <a:t>UseUpdateClassPolicySource</a:t>
            </a:r>
            <a:r>
              <a:rPr lang="en-US" sz="1400" dirty="0">
                <a:solidFill>
                  <a:srgbClr val="FF0000"/>
                </a:solidFill>
              </a:rPr>
              <a:t>=dword:00000000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SetProxyBehaviorForUpdateDetection</a:t>
            </a:r>
            <a:r>
              <a:rPr lang="en-US" sz="1400" dirty="0">
                <a:solidFill>
                  <a:srgbClr val="FF0000"/>
                </a:solidFill>
              </a:rPr>
              <a:t>=dword:00000000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DoNotEnforceEnterpriseTLSCertPinningForUpdateDetection</a:t>
            </a:r>
            <a:r>
              <a:rPr lang="en-US" sz="1400" dirty="0">
                <a:solidFill>
                  <a:srgbClr val="FF0000"/>
                </a:solidFill>
              </a:rPr>
              <a:t>=dword:000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WUServer</a:t>
            </a:r>
            <a:r>
              <a:rPr lang="en-US" sz="1400" dirty="0">
                <a:solidFill>
                  <a:srgbClr val="FF0000"/>
                </a:solidFill>
              </a:rPr>
              <a:t>=https://&lt;</a:t>
            </a:r>
            <a:r>
              <a:rPr lang="en-US" sz="1400" dirty="0" err="1">
                <a:solidFill>
                  <a:srgbClr val="FF0000"/>
                </a:solidFill>
              </a:rPr>
              <a:t>yourSUP</a:t>
            </a:r>
            <a:r>
              <a:rPr lang="en-US" sz="1400" dirty="0">
                <a:solidFill>
                  <a:srgbClr val="FF0000"/>
                </a:solidFill>
              </a:rPr>
              <a:t>&gt;/</a:t>
            </a:r>
            <a:r>
              <a:rPr lang="en-US" sz="1400" dirty="0" err="1">
                <a:solidFill>
                  <a:srgbClr val="FF0000"/>
                </a:solidFill>
              </a:rPr>
              <a:t>CCM_Proxy_ServerAuth</a:t>
            </a:r>
            <a:r>
              <a:rPr lang="en-US" sz="1400" dirty="0">
                <a:solidFill>
                  <a:srgbClr val="FF0000"/>
                </a:solidFill>
              </a:rPr>
              <a:t>/14411518...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WUStatusServer</a:t>
            </a:r>
            <a:r>
              <a:rPr lang="en-US" sz="1400" dirty="0">
                <a:solidFill>
                  <a:srgbClr val="FF0000"/>
                </a:solidFill>
              </a:rPr>
              <a:t>=https://&lt;</a:t>
            </a:r>
            <a:r>
              <a:rPr lang="en-US" sz="1400" dirty="0" err="1">
                <a:solidFill>
                  <a:srgbClr val="FF0000"/>
                </a:solidFill>
              </a:rPr>
              <a:t>yourSUP</a:t>
            </a:r>
            <a:r>
              <a:rPr lang="en-US" sz="1400" dirty="0">
                <a:solidFill>
                  <a:srgbClr val="FF0000"/>
                </a:solidFill>
              </a:rPr>
              <a:t>&gt;/CCM_Proxy_ServerAuth/144115…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UpdateServiceUrlAlternate</a:t>
            </a:r>
            <a:r>
              <a:rPr lang="en-US" sz="1400" dirty="0">
                <a:solidFill>
                  <a:srgbClr val="FF0000"/>
                </a:solidFill>
              </a:rPr>
              <a:t>=http://localhost:8005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FillEmptyContentUrls</a:t>
            </a:r>
            <a:r>
              <a:rPr lang="en-US" sz="1400" dirty="0">
                <a:solidFill>
                  <a:srgbClr val="FF0000"/>
                </a:solidFill>
              </a:rPr>
              <a:t>=dword:00000001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AcceptTrustedPublisherCerts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=dword:00000001</a:t>
            </a:r>
          </a:p>
          <a:p>
            <a:pPr marL="0" indent="0">
              <a:buNone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[HKEY_LOCAL_MACHINE\SOFTWARE\Policies\Microsoft\Windows\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\AU]</a:t>
            </a: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UseUpdateClassPolicySource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=dword:00000001 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UseWUServer</a:t>
            </a:r>
            <a:r>
              <a:rPr lang="en-US" sz="1400" dirty="0">
                <a:solidFill>
                  <a:srgbClr val="FF0000"/>
                </a:solidFill>
              </a:rPr>
              <a:t>=dword:00000001</a:t>
            </a:r>
          </a:p>
          <a:p>
            <a:pPr marL="0" indent="0">
              <a:buNone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F2FD82-C82B-5146-1613-7A07E12C3C89}"/>
              </a:ext>
            </a:extLst>
          </p:cNvPr>
          <p:cNvSpPr txBox="1"/>
          <p:nvPr/>
        </p:nvSpPr>
        <p:spPr>
          <a:xfrm>
            <a:off x="5951740" y="1690687"/>
            <a:ext cx="6099716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Update registry location: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HKEY_LOCAL_MACHINE\SOFTWARE\Microsoft\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UpdatePolicy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PolicyState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DeferQualityUpdates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DeferFeatureUpdates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BranchReadinessLevel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IsDeferralIsActive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IsWUfBConfigured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IsWUfBDualScanActive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UseUpdateClassPolicySource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SetPolicyDrivenUpdateSourceForFeatureUpdates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SetPolicyDrivenUpdateSourceForQualityUpdates=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SetPolicyDrivenUpdateSourceForDriverUpdates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SetPolicyDrivenUpdateSourceForOtherUpdates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dword:ffffffff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TemporaryEnterpriseFeatureControlState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=dword:00000000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rgbClr val="00B050"/>
                </a:solidFill>
                <a:latin typeface="Calibri" panose="020F0502020204030204"/>
              </a:rPr>
              <a:t>QualityUpdatesDeferralInDays</a:t>
            </a:r>
            <a:r>
              <a:rPr lang="en-US" sz="1400" dirty="0">
                <a:solidFill>
                  <a:srgbClr val="00B050"/>
                </a:solidFill>
                <a:latin typeface="Calibri" panose="020F0502020204030204"/>
              </a:rPr>
              <a:t>=dword:00000000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rgbClr val="00B050"/>
                </a:solidFill>
                <a:latin typeface="Calibri" panose="020F0502020204030204"/>
              </a:rPr>
              <a:t>FeatureUpdatesDeferralInDays</a:t>
            </a:r>
            <a:r>
              <a:rPr lang="en-US" sz="1400" dirty="0">
                <a:solidFill>
                  <a:srgbClr val="00B050"/>
                </a:solidFill>
                <a:latin typeface="Calibri" panose="020F0502020204030204"/>
              </a:rPr>
              <a:t>=dword:00000000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rgbClr val="00B050"/>
                </a:solidFill>
                <a:latin typeface="Calibri" panose="020F0502020204030204"/>
              </a:rPr>
              <a:t>ExcludeWUDrivers</a:t>
            </a:r>
            <a:r>
              <a:rPr lang="en-US" sz="1400" dirty="0">
                <a:solidFill>
                  <a:srgbClr val="00B050"/>
                </a:solidFill>
                <a:latin typeface="Calibri" panose="020F0502020204030204"/>
              </a:rPr>
              <a:t>=dword:00000000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rgbClr val="00B050"/>
                </a:solidFill>
                <a:latin typeface="Calibri" panose="020F0502020204030204"/>
              </a:rPr>
              <a:t>PolicySources</a:t>
            </a:r>
            <a:r>
              <a:rPr lang="en-US" sz="1400" dirty="0">
                <a:solidFill>
                  <a:srgbClr val="00B050"/>
                </a:solidFill>
                <a:latin typeface="Calibri" panose="020F0502020204030204"/>
              </a:rPr>
              <a:t>=dword:00000004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8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9251-1C64-A3BA-9CFE-6874B597922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Windows Autopatch is…</a:t>
            </a:r>
          </a:p>
        </p:txBody>
      </p:sp>
      <p:graphicFrame>
        <p:nvGraphicFramePr>
          <p:cNvPr id="2052" name="Content Placeholder 2">
            <a:extLst>
              <a:ext uri="{FF2B5EF4-FFF2-40B4-BE49-F238E27FC236}">
                <a16:creationId xmlns:a16="http://schemas.microsoft.com/office/drawing/2014/main" id="{9ED9DABD-A4F4-1EAA-C8B2-B1D5985491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578040"/>
              </p:ext>
            </p:extLst>
          </p:nvPr>
        </p:nvGraphicFramePr>
        <p:xfrm>
          <a:off x="838200" y="1825625"/>
          <a:ext cx="10515600" cy="3926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7DAC96E2-6A66-BF09-F9C1-D30BAD4D7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654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F1AFA-94E3-2BDC-B0A8-D99E2879C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B0499-020A-08DA-FA23-FB76913D4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60" y="365126"/>
            <a:ext cx="10277604" cy="948668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WuFB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Regkeys</a:t>
            </a:r>
            <a:r>
              <a:rPr lang="en-US" dirty="0">
                <a:solidFill>
                  <a:schemeClr val="bg1"/>
                </a:solidFill>
              </a:rPr>
              <a:t> Rosetta Stone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D22CBF-2D04-4C79-D1A7-D510AEDB9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300181"/>
              </p:ext>
            </p:extLst>
          </p:nvPr>
        </p:nvGraphicFramePr>
        <p:xfrm>
          <a:off x="784860" y="1524000"/>
          <a:ext cx="10277605" cy="531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624">
                  <a:extLst>
                    <a:ext uri="{9D8B030D-6E8A-4147-A177-3AD203B41FA5}">
                      <a16:colId xmlns:a16="http://schemas.microsoft.com/office/drawing/2014/main" val="2501364031"/>
                    </a:ext>
                  </a:extLst>
                </a:gridCol>
                <a:gridCol w="4821396">
                  <a:extLst>
                    <a:ext uri="{9D8B030D-6E8A-4147-A177-3AD203B41FA5}">
                      <a16:colId xmlns:a16="http://schemas.microsoft.com/office/drawing/2014/main" val="2870434680"/>
                    </a:ext>
                  </a:extLst>
                </a:gridCol>
                <a:gridCol w="2878585">
                  <a:extLst>
                    <a:ext uri="{9D8B030D-6E8A-4147-A177-3AD203B41FA5}">
                      <a16:colId xmlns:a16="http://schemas.microsoft.com/office/drawing/2014/main" val="666791349"/>
                    </a:ext>
                  </a:extLst>
                </a:gridCol>
              </a:tblGrid>
              <a:tr h="20370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Registry Key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200" u="none" strike="noStrike" dirty="0">
                          <a:effectLst/>
                        </a:rPr>
                        <a:t>Description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Values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4052227168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DeferQualityUpdates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Enables deferral of monthly quality updates (Patch Tuesday, etc.).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 = No deferral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1 = Deferral enabled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1047869141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DeferFeatureUpdates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Enables deferral of feature updates (e.g., version upgrades like 22H2 → 23H2).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 = No deferral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1 = Deferral enabled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3162311643"/>
                  </a:ext>
                </a:extLst>
              </a:tr>
              <a:tr h="46388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BranchReadinessLevel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Sets the update channel for feature updates. Determines update ring behavior.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CB = Current Branch </a:t>
                      </a:r>
                    </a:p>
                    <a:p>
                      <a:pPr algn="l" fontAlgn="ctr">
                        <a:buNone/>
                      </a:pPr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 = Business (SAC)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 = Release Preview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3944330574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IsDeferralIsActive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Indicates whether deferral policies are currently in effect.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0 = No active deferral</a:t>
                      </a:r>
                    </a:p>
                    <a:p>
                      <a:pPr algn="l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 = Deferrals active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4193022385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IsWUfBConfigured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Shows whether Windows Update for Business is configured on the device.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 = Not configured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1 = </a:t>
                      </a:r>
                      <a:r>
                        <a:rPr lang="en-US" sz="1000" u="none" strike="noStrike" dirty="0" err="1">
                          <a:effectLst/>
                        </a:rPr>
                        <a:t>WUfB</a:t>
                      </a:r>
                      <a:r>
                        <a:rPr lang="en-US" sz="1000" u="none" strike="noStrike" dirty="0">
                          <a:effectLst/>
                        </a:rPr>
                        <a:t> configured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2518722579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IsWUfBDualScanActive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Indicates if Dual Scan is active — allows checking both WSUS and </a:t>
                      </a:r>
                      <a:r>
                        <a:rPr lang="en-US" sz="1000" u="none" strike="noStrike" dirty="0" err="1">
                          <a:effectLst/>
                        </a:rPr>
                        <a:t>WUfB</a:t>
                      </a:r>
                      <a:r>
                        <a:rPr lang="en-US" sz="1000" u="none" strike="noStrike" dirty="0">
                          <a:effectLst/>
                        </a:rPr>
                        <a:t>. Useful in hybrid environments, but often problematic if not configured properly.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 = Dual Scan off</a:t>
                      </a:r>
                    </a:p>
                    <a:p>
                      <a:pPr algn="l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 = Dual Scan is on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2594803097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UseUpdateClassPolicySource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Governs how update classifications (like drivers, features, quality) are sourced.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 = Default source</a:t>
                      </a:r>
                    </a:p>
                    <a:p>
                      <a:pPr algn="l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 </a:t>
                      </a:r>
                      <a:r>
                        <a:rPr lang="en-US" sz="1000" u="none" strike="noStrike" dirty="0">
                          <a:effectLst/>
                        </a:rPr>
                        <a:t>= MDM-specified source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2134341202"/>
                  </a:ext>
                </a:extLst>
              </a:tr>
              <a:tr h="61630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err="1">
                          <a:effectLst/>
                        </a:rPr>
                        <a:t>SetPolicyDrivenUpdateSourceForFeatureUpdates</a:t>
                      </a:r>
                      <a:br>
                        <a:rPr lang="en-US" sz="1000" u="none" strike="noStrike" dirty="0">
                          <a:effectLst/>
                        </a:rPr>
                      </a:br>
                      <a:r>
                        <a:rPr lang="en-US" sz="1000" u="none" strike="noStrike" dirty="0">
                          <a:effectLst/>
                        </a:rPr>
                        <a:t>SetPolicyDrivenUpdateSourceForQualityUpdates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err="1">
                          <a:effectLst/>
                        </a:rPr>
                        <a:t>SetPolicyDrivenUpdateSourceForDriverUpdates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Forces a specific source for feature, quality, or driver updates.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-1 = Let Windows decide / </a:t>
                      </a:r>
                      <a:r>
                        <a:rPr lang="en-US" sz="1000" u="none" strike="noStrike" dirty="0" err="1">
                          <a:effectLst/>
                        </a:rPr>
                        <a:t>WUfB</a:t>
                      </a:r>
                      <a:r>
                        <a:rPr lang="en-US" sz="1000" u="none" strike="noStrike" dirty="0">
                          <a:effectLst/>
                        </a:rPr>
                        <a:t> (autopilot default)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1 = Windows Update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2 = Microsoft Update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0 = WSUS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2803000505"/>
                  </a:ext>
                </a:extLst>
              </a:tr>
              <a:tr h="27337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SetPolicyDrivenUpdateSourceForOtherUpdates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Determines how other updates (Office, MSRT, etc.) are sourced.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-1 = Let Windows decide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1 = Microsoft Update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624776047"/>
                  </a:ext>
                </a:extLst>
              </a:tr>
              <a:tr h="3114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TemporaryEnterpriseFeatureControlState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Internal Microsoft use for rollout management (e.g., for gradual enablement).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= Normal behavior</a:t>
                      </a:r>
                    </a:p>
                    <a:p>
                      <a:pPr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values are rare / internal only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428365163"/>
                  </a:ext>
                </a:extLst>
              </a:tr>
              <a:tr h="14001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QualityUpdatesDeferralInDays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Number of days to delay monthly quality updates.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0–30 (Intune max default is 30)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3944020673"/>
                  </a:ext>
                </a:extLst>
              </a:tr>
              <a:tr h="14001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FeatureUpdatesDeferralInDays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Number of days to delay feature updates.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0–365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1456855845"/>
                  </a:ext>
                </a:extLst>
              </a:tr>
              <a:tr h="27337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ExcludeWUDrivers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Prevents Windows Update from installing drivers.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 = Allow driver updates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u="none" strike="noStrike" dirty="0">
                          <a:effectLst/>
                        </a:rPr>
                        <a:t>1 = Block driver updates via WU</a:t>
                      </a:r>
                      <a:endParaRPr lang="sv-SE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3526507144"/>
                  </a:ext>
                </a:extLst>
              </a:tr>
              <a:tr h="46388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PolicySources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Indicates where policy settings are coming from.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318" marR="5318" marT="5318" marB="0" anchor="ctr"/>
                </a:tc>
                <a:tc>
                  <a:txBody>
                    <a:bodyPr/>
                    <a:lstStyle/>
                    <a:p>
                      <a:pPr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= Group Policy</a:t>
                      </a:r>
                    </a:p>
                    <a:p>
                      <a:pPr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= ConfigMgr (SCCM)</a:t>
                      </a:r>
                    </a:p>
                    <a:p>
                      <a:pPr rtl="0" eaLnBrk="1" fontAlgn="ctr" latinLnBrk="0" hangingPunct="1"/>
                      <a:r>
                        <a:rPr lang="fi-FI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= MDM (e.g., Intune)</a:t>
                      </a:r>
                    </a:p>
                    <a:p>
                      <a:pPr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Combo values possible (e.g., 5 = GPO + MDM)</a:t>
                      </a:r>
                    </a:p>
                  </a:txBody>
                  <a:tcPr marL="5318" marR="5318" marT="5318" marB="0" anchor="ctr"/>
                </a:tc>
                <a:extLst>
                  <a:ext uri="{0D108BD9-81ED-4DB2-BD59-A6C34878D82A}">
                    <a16:rowId xmlns:a16="http://schemas.microsoft.com/office/drawing/2014/main" val="691800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105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2AE2A-491E-FA35-5193-7EBCF3744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13A1A-9C4C-3567-7D47-EAD210D5F06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Driver Approvals: YOLO or No YOLO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DCBBE-D10B-AA63-DFCB-76C36B485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Recommended pattern is to automatically approve, then decline as needed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Extension and Plug and Play (Mouse, keyboard, webcam) drivers might not require approval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Sometimes drivers have utilities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Firmware updates and optional drivers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Remember this is from Windows updates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Test, test, test, and test some more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FB56CDEE-6F21-12CD-999C-94FD5AEE4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689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065DA-9185-203F-7251-EE17DE5B0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FF2B-9C72-8388-643C-C4F41FB25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86A92-8696-7E04-4F71-B168D28A8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0" name="Picture 2" descr="Minneapolis⁠—St. Paul: Top Things to Do and Where to Stay with Click&amp;Go">
            <a:extLst>
              <a:ext uri="{FF2B5EF4-FFF2-40B4-BE49-F238E27FC236}">
                <a16:creationId xmlns:a16="http://schemas.microsoft.com/office/drawing/2014/main" id="{0B184320-1A30-2FA8-FE11-AA4F4DC79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31423793-1E64-F2FD-67C4-4D7925E14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9EA7D7-6768-12F0-F278-85344A24DD7B}"/>
              </a:ext>
            </a:extLst>
          </p:cNvPr>
          <p:cNvSpPr txBox="1"/>
          <p:nvPr/>
        </p:nvSpPr>
        <p:spPr>
          <a:xfrm rot="16200000">
            <a:off x="704388" y="2579795"/>
            <a:ext cx="403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EF1732-230B-AA06-140D-A7F5D13D3CE1}"/>
              </a:ext>
            </a:extLst>
          </p:cNvPr>
          <p:cNvSpPr txBox="1"/>
          <p:nvPr/>
        </p:nvSpPr>
        <p:spPr>
          <a:xfrm>
            <a:off x="3615557" y="4366260"/>
            <a:ext cx="663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Driver Approvals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835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015CF-D40E-C6AB-D34C-A4955D07A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4CF55-04E7-1BE4-02D6-77F7AA2004B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08B57-9DBF-AB34-CD33-0D6BBE631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Intune Console - Reports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Intune Console – Monitor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Intune Console – Devices -Manage Updates – Windows Updates</a:t>
            </a:r>
          </a:p>
          <a:p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WUfB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Reports: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https://aka.ms/wufbreports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MS Graph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Device Alerts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B327B75B-DBE1-78D7-0E3D-48193E2A4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721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DD250-EFBC-1BDB-AD39-377DAC1CE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E4AB6-B0F0-4848-A7B1-961CE0B7C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61F3B-1EAD-21E8-C821-CC425D872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0" name="Picture 2" descr="Minneapolis⁠—St. Paul: Top Things to Do and Where to Stay with Click&amp;Go">
            <a:extLst>
              <a:ext uri="{FF2B5EF4-FFF2-40B4-BE49-F238E27FC236}">
                <a16:creationId xmlns:a16="http://schemas.microsoft.com/office/drawing/2014/main" id="{8204C76E-4319-CB86-C54D-84024174D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A8B3BE6E-E0CB-7D27-F62E-E02A4B078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9A05AE-A4EF-A5C5-8DCD-8A2395705C3B}"/>
              </a:ext>
            </a:extLst>
          </p:cNvPr>
          <p:cNvSpPr txBox="1"/>
          <p:nvPr/>
        </p:nvSpPr>
        <p:spPr>
          <a:xfrm rot="16200000">
            <a:off x="704388" y="2579795"/>
            <a:ext cx="403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408F0A-2CB6-BB61-5D9A-CF84A53DE078}"/>
              </a:ext>
            </a:extLst>
          </p:cNvPr>
          <p:cNvSpPr txBox="1"/>
          <p:nvPr/>
        </p:nvSpPr>
        <p:spPr>
          <a:xfrm>
            <a:off x="3615557" y="4366260"/>
            <a:ext cx="663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Reports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991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26DF8-FC90-5E47-4787-C54A2EC1D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39983-04D7-BA34-C67C-58CFD4F3992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Troubleshooting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58483-D929-9177-4C2F-1CAB36948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Update Health Tool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%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ProgramFiles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%\Microsoft Update Health Tools\Logs</a:t>
            </a: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Group Policy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 \Windows Components\Windows Update\Do not include drivers with Windows Updates</a:t>
            </a: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Device Registration Workflow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dirty="0">
                <a:hlinkClick r:id="rId3"/>
              </a:rPr>
              <a:t>Register devices with Autopatch groups | Microsoft Learn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Deep Dive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Troubleshooting Windows Update Scan Source –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MSEndpointMgr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Tenant management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4F126537-CC07-7013-6167-28E7036BF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4480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50DD9-EB91-962A-B354-5934C5258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41904-D0A6-D190-BBC8-E0A910E4D5F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Troubleshooting Conflicts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D0AC0-905D-38AA-B372-BA7426311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Common conflicting configurations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Active Directory Group Policy (GPO)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Configuration Manager Device client settings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Manual registry updates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Registry keys inspected by Autopatch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HKLM:\SOFTWARE\Policies\Microsoft\Windows\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DoNotConnectToWindowsUpdateInternetLocations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Value=Any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HKLM:\SOFTWARE\Policies\Microsoft\Windows\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DisableWindowsUpdateAccess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Value=Any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HKLM:\SOFTWARE\Policies\Microsoft\Windows\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WindowsUpdate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\AU\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NoAutoUpdate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Value=Any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778448EE-E1C3-6C36-638C-2EEAE8368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12" y="6073642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687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810C5-BE89-38A8-F2AF-87DEC24C2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1CD2C-0F80-CDE6-3DC1-073F4409DFF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Troubleshooting – Intune Remediation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B9E2E782-2A2C-DF34-588C-C8134BC5A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C1A736-2A46-3690-6648-5BF03B04E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433"/>
            <a:ext cx="4346050" cy="373302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 for the registry entries that will block Autopatch device registration. 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https://github.com/jeffgilb/Scripts-n-Such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err="1">
                <a:hlinkClick r:id="rId4"/>
              </a:rPr>
              <a:t>IntuneAdmin</a:t>
            </a:r>
            <a:r>
              <a:rPr lang="en-US" dirty="0">
                <a:hlinkClick r:id="rId4"/>
              </a:rPr>
              <a:t>/Remediations/</a:t>
            </a:r>
            <a:r>
              <a:rPr lang="en-US" dirty="0" err="1">
                <a:hlinkClick r:id="rId4"/>
              </a:rPr>
              <a:t>AutopatchReadiness</a:t>
            </a:r>
            <a:r>
              <a:rPr lang="en-US" dirty="0">
                <a:hlinkClick r:id="rId4"/>
              </a:rPr>
              <a:t> at main · </a:t>
            </a:r>
            <a:r>
              <a:rPr lang="en-US" dirty="0" err="1">
                <a:hlinkClick r:id="rId4"/>
              </a:rPr>
              <a:t>jeffgilb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IntuneAdmin</a:t>
            </a:r>
            <a:r>
              <a:rPr lang="en-US">
                <a:hlinkClick r:id="rId4"/>
              </a:rPr>
              <a:t> · GitHub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7913A1-1F55-0FCD-38CD-7F841091F1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8977" y="1816434"/>
            <a:ext cx="6613244" cy="483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212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6EA46-8235-BE7F-E70A-B75462F57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B5A92-219B-A3D3-094A-9E7ABF13400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Save the dates…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8ED6028A-0120-B3A6-D793-287CA2468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8A368-B015-0152-25F6-D04D070C7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75" y="2525613"/>
            <a:ext cx="8551580" cy="3705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B42679-DA52-1A40-7DA5-62FA104D0EEA}"/>
              </a:ext>
            </a:extLst>
          </p:cNvPr>
          <p:cNvSpPr txBox="1"/>
          <p:nvPr/>
        </p:nvSpPr>
        <p:spPr>
          <a:xfrm>
            <a:off x="838200" y="1815763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Next TCSMUG Meeting: Tues 2/17/26 4:30 PM - 7:00 PM</a:t>
            </a:r>
          </a:p>
        </p:txBody>
      </p:sp>
    </p:spTree>
    <p:extLst>
      <p:ext uri="{BB962C8B-B14F-4D97-AF65-F5344CB8AC3E}">
        <p14:creationId xmlns:p14="http://schemas.microsoft.com/office/powerpoint/2010/main" val="11381477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4E960-9A01-BC12-A407-8FC45BA34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71AF4-AB6E-13CC-CF39-D04FF3E0164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Extended Q &amp; A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3CF18BDF-2DAD-3F88-6CD5-695FC0769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FD3B44-92A2-A389-B84E-AEDB75DC503B}"/>
              </a:ext>
            </a:extLst>
          </p:cNvPr>
          <p:cNvSpPr txBox="1"/>
          <p:nvPr/>
        </p:nvSpPr>
        <p:spPr>
          <a:xfrm>
            <a:off x="838200" y="3184634"/>
            <a:ext cx="1051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YOU!!!</a:t>
            </a:r>
          </a:p>
        </p:txBody>
      </p:sp>
    </p:spTree>
    <p:extLst>
      <p:ext uri="{BB962C8B-B14F-4D97-AF65-F5344CB8AC3E}">
        <p14:creationId xmlns:p14="http://schemas.microsoft.com/office/powerpoint/2010/main" val="874191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0F8E75-C975-5B4A-4F2D-D186C6460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1512B-FF07-89DF-58EA-B40873F6382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ConfigMgr</a:t>
            </a:r>
            <a:r>
              <a:rPr lang="en-US" dirty="0">
                <a:solidFill>
                  <a:schemeClr val="bg1"/>
                </a:solidFill>
              </a:rPr>
              <a:t> - WSUS – </a:t>
            </a:r>
            <a:r>
              <a:rPr lang="en-US" dirty="0" err="1">
                <a:solidFill>
                  <a:schemeClr val="bg1"/>
                </a:solidFill>
              </a:rPr>
              <a:t>WUfB</a:t>
            </a:r>
            <a:r>
              <a:rPr lang="en-US" dirty="0">
                <a:solidFill>
                  <a:schemeClr val="bg1"/>
                </a:solidFill>
              </a:rPr>
              <a:t> – Autopatch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4F08297-0336-B935-299A-E7F7833016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647804"/>
              </p:ext>
            </p:extLst>
          </p:nvPr>
        </p:nvGraphicFramePr>
        <p:xfrm>
          <a:off x="838200" y="2169753"/>
          <a:ext cx="10515600" cy="329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68367817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3601826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2321384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49232440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869323409"/>
                    </a:ext>
                  </a:extLst>
                </a:gridCol>
              </a:tblGrid>
              <a:tr h="7022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80BC2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Management</a:t>
                      </a:r>
                    </a:p>
                  </a:txBody>
                  <a:tcPr>
                    <a:solidFill>
                      <a:srgbClr val="80BC2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Complexity</a:t>
                      </a:r>
                    </a:p>
                  </a:txBody>
                  <a:tcPr>
                    <a:solidFill>
                      <a:srgbClr val="80BC2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 Coverage</a:t>
                      </a:r>
                    </a:p>
                  </a:txBody>
                  <a:tcPr>
                    <a:solidFill>
                      <a:srgbClr val="80BC2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YOLO Level</a:t>
                      </a:r>
                    </a:p>
                  </a:txBody>
                  <a:tcPr>
                    <a:solidFill>
                      <a:srgbClr val="80BC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103444"/>
                  </a:ext>
                </a:extLst>
              </a:tr>
              <a:tr h="702296">
                <a:tc>
                  <a:txBody>
                    <a:bodyPr/>
                    <a:lstStyle/>
                    <a:p>
                      <a:r>
                        <a:rPr lang="en-US" dirty="0"/>
                        <a:t>Configuration Manager (WSUS)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Any WSUS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Its all on you!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27570"/>
                  </a:ext>
                </a:extLst>
              </a:tr>
              <a:tr h="702296">
                <a:tc>
                  <a:txBody>
                    <a:bodyPr/>
                    <a:lstStyle/>
                    <a:p>
                      <a:r>
                        <a:rPr lang="en-US" dirty="0"/>
                        <a:t>Windows Update for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Windows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Let’s roll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667167"/>
                  </a:ext>
                </a:extLst>
              </a:tr>
              <a:tr h="1003280">
                <a:tc>
                  <a:txBody>
                    <a:bodyPr/>
                    <a:lstStyle/>
                    <a:p>
                      <a:r>
                        <a:rPr lang="en-US" dirty="0"/>
                        <a:t>Windows Autopatch (</a:t>
                      </a:r>
                      <a:r>
                        <a:rPr lang="en-US" dirty="0" err="1"/>
                        <a:t>WUfB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Automated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Windows, M365, Teams, Edge, and </a:t>
                      </a:r>
                      <a:r>
                        <a:rPr lang="en-US" dirty="0" err="1"/>
                        <a:t>.Net</a:t>
                      </a:r>
                      <a:r>
                        <a:rPr lang="en-US" dirty="0"/>
                        <a:t>. Any WU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Choose your own risk 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12384"/>
                  </a:ext>
                </a:extLst>
              </a:tr>
            </a:tbl>
          </a:graphicData>
        </a:graphic>
      </p:graphicFrame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ED6C8262-62D0-FFAB-78C1-B951F630B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2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A965D-425D-4B9A-7524-20710A1CC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D1A31-D10C-8D61-1D3C-71C81D556C2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Planning…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854D3-9DB8-8984-E78B-3A0880CB2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Prerequisites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RBAC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Configure Configuration Manager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Autopatch Device Registration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Create Autopatch Groups and Policies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Troubleshooting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60FFE5F4-5CB1-1DC9-8B33-7F95A39AA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051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71E45-191D-C52B-F697-0EB84ADDC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7C1B5-1368-FD27-FE23-547163F3C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6C21B-643E-6E56-A4EA-EBF11F025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0" name="Picture 2" descr="Minneapolis⁠—St. Paul: Top Things to Do and Where to Stay with Click&amp;Go">
            <a:extLst>
              <a:ext uri="{FF2B5EF4-FFF2-40B4-BE49-F238E27FC236}">
                <a16:creationId xmlns:a16="http://schemas.microsoft.com/office/drawing/2014/main" id="{DB1077B9-BFFD-5643-C95F-EA4E9A3AD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BE840147-0436-596F-1D34-65EEF4CBA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0AB615-5098-05EC-1FD1-EAFB9FA6CF37}"/>
              </a:ext>
            </a:extLst>
          </p:cNvPr>
          <p:cNvSpPr txBox="1"/>
          <p:nvPr/>
        </p:nvSpPr>
        <p:spPr>
          <a:xfrm rot="16200000">
            <a:off x="704388" y="2579795"/>
            <a:ext cx="403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8CED9A-3F6B-0144-4ECA-AD03E29190E8}"/>
              </a:ext>
            </a:extLst>
          </p:cNvPr>
          <p:cNvSpPr txBox="1"/>
          <p:nvPr/>
        </p:nvSpPr>
        <p:spPr>
          <a:xfrm>
            <a:off x="3615557" y="4366260"/>
            <a:ext cx="5686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Prerequisites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4622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2FC50-02D0-9C2D-CFCA-7EE4A0B0A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CC3D5-1FAB-0ACC-D436-DC860BE4D5C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RBAC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1CD2D-8A3B-E152-2478-8D922A129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permissions defined in Windows Autopatch administrator or Windows Autopatch reader roles are used to manage Autopatch groups, support requests, Autopatch messages, and Autopatch reports.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manage update policies and Windows Update reports, Device Configuration permission is required. This permission is available in built-in roles such as the Policy and Profile Manager roles.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Autopatch Reader: Read access to view the settings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D05F618B-0652-0F59-9616-ADC30068E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95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C9293-C745-35BB-275F-5CB69B1FD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5B29-11E9-21C8-D286-19F2AEC89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C8DFC-2539-B79B-425E-0264214C4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0" name="Picture 2" descr="Minneapolis⁠—St. Paul: Top Things to Do and Where to Stay with Click&amp;Go">
            <a:extLst>
              <a:ext uri="{FF2B5EF4-FFF2-40B4-BE49-F238E27FC236}">
                <a16:creationId xmlns:a16="http://schemas.microsoft.com/office/drawing/2014/main" id="{DF04553A-BB68-4799-8950-4148870FD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C520A9E6-0A16-2398-61EA-B8DE9342D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E47E6B-7F45-8A9E-08B2-EB332236723F}"/>
              </a:ext>
            </a:extLst>
          </p:cNvPr>
          <p:cNvSpPr txBox="1"/>
          <p:nvPr/>
        </p:nvSpPr>
        <p:spPr>
          <a:xfrm rot="16200000">
            <a:off x="704388" y="2579795"/>
            <a:ext cx="403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7624D8-55DF-FC7C-9118-3B2CCCB4606C}"/>
              </a:ext>
            </a:extLst>
          </p:cNvPr>
          <p:cNvSpPr txBox="1"/>
          <p:nvPr/>
        </p:nvSpPr>
        <p:spPr>
          <a:xfrm>
            <a:off x="3615557" y="4366260"/>
            <a:ext cx="60119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Role Based Access Controls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9548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B2A01-93EF-635E-2C17-6418675BA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AC025-139A-CACB-42E1-5FC4B92A228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Migrating from Configuration Manager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D957C-EB16-DB3A-0DF3-1C51A5CD2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Configure Co-management policy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a minimum, the Windows Update, Device configuration, and Office Click-to-Run apps workloads must be set to Pilot Intune or Intune.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cloud synced collections, these can be used by Autopatch.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Dual scan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considerations. </a:t>
            </a:r>
          </a:p>
        </p:txBody>
      </p:sp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1BA0C236-0D6A-C2BA-6216-FD2F7286F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840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128C3-3DD1-4EA0-699F-219D9F05A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818AA-AACD-D703-CDC5-44DDE643A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45E39-2AF2-4048-7C3C-534BF21CD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0" name="Picture 2" descr="Minneapolis⁠—St. Paul: Top Things to Do and Where to Stay with Click&amp;Go">
            <a:extLst>
              <a:ext uri="{FF2B5EF4-FFF2-40B4-BE49-F238E27FC236}">
                <a16:creationId xmlns:a16="http://schemas.microsoft.com/office/drawing/2014/main" id="{68736875-C0F8-D546-AE30-37F8E5AE8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win Cities Systems Management User Group">
            <a:extLst>
              <a:ext uri="{FF2B5EF4-FFF2-40B4-BE49-F238E27FC236}">
                <a16:creationId xmlns:a16="http://schemas.microsoft.com/office/drawing/2014/main" id="{D6891FAE-8961-0CDA-EEF1-E5FE4473F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32" y="5968539"/>
            <a:ext cx="2563761" cy="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1EFBA5-BF86-09C9-871F-A83B62DE7B0A}"/>
              </a:ext>
            </a:extLst>
          </p:cNvPr>
          <p:cNvSpPr txBox="1"/>
          <p:nvPr/>
        </p:nvSpPr>
        <p:spPr>
          <a:xfrm rot="16200000">
            <a:off x="704388" y="2579795"/>
            <a:ext cx="403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B61C14-1150-46F9-2CDD-45682566FC37}"/>
              </a:ext>
            </a:extLst>
          </p:cNvPr>
          <p:cNvSpPr txBox="1"/>
          <p:nvPr/>
        </p:nvSpPr>
        <p:spPr>
          <a:xfrm>
            <a:off x="3615557" y="4366260"/>
            <a:ext cx="6379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Co-Management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8200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1829</Words>
  <Application>Microsoft Office PowerPoint</Application>
  <PresentationFormat>Widescreen</PresentationFormat>
  <Paragraphs>293</Paragraphs>
  <Slides>29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ADLaM Display</vt:lpstr>
      <vt:lpstr>Aptos</vt:lpstr>
      <vt:lpstr>Aptos Display</vt:lpstr>
      <vt:lpstr>Arial</vt:lpstr>
      <vt:lpstr>Calibri</vt:lpstr>
      <vt:lpstr>Office Theme</vt:lpstr>
      <vt:lpstr>Transitioning to Windows Autopatch</vt:lpstr>
      <vt:lpstr>Windows Autopatch is…</vt:lpstr>
      <vt:lpstr>ConfigMgr - WSUS – WUfB – Autopatch</vt:lpstr>
      <vt:lpstr>Planning…</vt:lpstr>
      <vt:lpstr>PowerPoint Presentation</vt:lpstr>
      <vt:lpstr>RBAC</vt:lpstr>
      <vt:lpstr>PowerPoint Presentation</vt:lpstr>
      <vt:lpstr>Migrating from Configuration Manager</vt:lpstr>
      <vt:lpstr>PowerPoint Presentation</vt:lpstr>
      <vt:lpstr>Native Cloud Update Considerations</vt:lpstr>
      <vt:lpstr>Network Considerations and Content</vt:lpstr>
      <vt:lpstr>Autopatch</vt:lpstr>
      <vt:lpstr>Autopatch Groups</vt:lpstr>
      <vt:lpstr>Device Group Registration</vt:lpstr>
      <vt:lpstr>Autopatch Policy Settings: What</vt:lpstr>
      <vt:lpstr>Autopatch Policy Settings: When</vt:lpstr>
      <vt:lpstr>PowerPoint Presentation</vt:lpstr>
      <vt:lpstr>Your Device on WSUS</vt:lpstr>
      <vt:lpstr>Your Device on Autopatch</vt:lpstr>
      <vt:lpstr>WuFB Regkeys Rosetta Stone</vt:lpstr>
      <vt:lpstr>Driver Approvals: YOLO or No YOLO</vt:lpstr>
      <vt:lpstr>PowerPoint Presentation</vt:lpstr>
      <vt:lpstr>Reporting</vt:lpstr>
      <vt:lpstr>PowerPoint Presentation</vt:lpstr>
      <vt:lpstr>Troubleshooting</vt:lpstr>
      <vt:lpstr>Troubleshooting Conflicts</vt:lpstr>
      <vt:lpstr>Troubleshooting – Intune Remediation</vt:lpstr>
      <vt:lpstr>Save the dates…</vt:lpstr>
      <vt:lpstr>Extended 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2026-01-21T22:48:17Z</dcterms:created>
  <dcterms:modified xsi:type="dcterms:W3CDTF">2026-01-21T22:48:29Z</dcterms:modified>
</cp:coreProperties>
</file>